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2" r:id="rId5"/>
    <p:sldId id="292" r:id="rId6"/>
    <p:sldId id="297" r:id="rId7"/>
    <p:sldId id="28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99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B14CA7-9311-4301-8053-08155274EECA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BBB0D-19E3-4A38-91B0-CF7805518460}" type="datetime1">
              <a:rPr lang="ru-RU" smtClean="0"/>
              <a:pPr/>
              <a:t>31.03.2021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5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3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9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41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86" y="1512000"/>
            <a:ext cx="5472114" cy="466496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Текст 2">
            <a:extLst>
              <a:ext uri="{FF2B5EF4-FFF2-40B4-BE49-F238E27FC236}">
                <a16:creationId xmlns:a16="http://schemas.microsoft.com/office/drawing/2014/main" id="{6BF39E7D-3145-466A-B07A-D49E661C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 4">
            <a:extLst>
              <a:ext uri="{FF2B5EF4-FFF2-40B4-BE49-F238E27FC236}">
                <a16:creationId xmlns:a16="http://schemas.microsoft.com/office/drawing/2014/main" id="{D33A71EE-E94D-4F02-B8C5-DC59F456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5">
            <a:extLst>
              <a:ext uri="{FF2B5EF4-FFF2-40B4-BE49-F238E27FC236}">
                <a16:creationId xmlns:a16="http://schemas.microsoft.com/office/drawing/2014/main" id="{EF63D731-8A55-4A6C-A975-9B0F1F435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4" name="Объект 3">
            <a:extLst>
              <a:ext uri="{FF2B5EF4-FFF2-40B4-BE49-F238E27FC236}">
                <a16:creationId xmlns:a16="http://schemas.microsoft.com/office/drawing/2014/main" id="{60CBD79B-0266-4692-9562-0F7706A2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87" y="2505075"/>
            <a:ext cx="5472114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 2">
            <a:extLst>
              <a:ext uri="{FF2B5EF4-FFF2-40B4-BE49-F238E27FC236}">
                <a16:creationId xmlns:a16="http://schemas.microsoft.com/office/drawing/2014/main" id="{305EC740-58FD-4D74-B7D7-DA487FC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472000" cy="471856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ru-RU" noProof="0" smtClean="0"/>
              <a:t>Образец текста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Полное имя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ru-RU" sz="2000" b="1" spc="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0" i="1" spc="60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  <a:endParaRPr lang="ru-RU" sz="1100" b="0" i="1" spc="600" noProof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 сверху на заснеженный лес" title="Вид сверху на заснеженный лес">
            <a:extLst>
              <a:ext uri="{FF2B5EF4-FFF2-40B4-BE49-F238E27FC236}">
                <a16:creationId xmlns:a16="http://schemas.microsoft.com/office/drawing/2014/main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359999"/>
            <a:ext cx="9106217" cy="1834561"/>
          </a:xfrm>
        </p:spPr>
        <p:txBody>
          <a:bodyPr rtlCol="0"/>
          <a:lstStyle/>
          <a:p>
            <a:pPr algn="ctr" rtl="0"/>
            <a:r>
              <a:rPr lang="ru-RU" dirty="0" smtClean="0"/>
              <a:t>Практические задания по теме «Развитие компетенций менеджера проекта»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ид снизу на заснеженные горы">
            <a:extLst>
              <a:ext uri="{FF2B5EF4-FFF2-40B4-BE49-F238E27FC236}">
                <a16:creationId xmlns:a16="http://schemas.microsoft.com/office/drawing/2014/main" id="{FB6C117D-C3C2-4923-B0BC-DC2F8814D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53" y="144000"/>
            <a:ext cx="4416588" cy="687978"/>
          </a:xfrm>
        </p:spPr>
        <p:txBody>
          <a:bodyPr rtlCol="0"/>
          <a:lstStyle/>
          <a:p>
            <a:pPr algn="l" rtl="0"/>
            <a:r>
              <a:rPr lang="ru-RU" sz="3200" dirty="0" smtClean="0"/>
              <a:t>Задание 1</a:t>
            </a:r>
            <a:endParaRPr lang="ru-RU" sz="32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54" y="1026572"/>
            <a:ext cx="11270083" cy="5356811"/>
          </a:xfrm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</a:gradFill>
          </a:ln>
        </p:spPr>
        <p:txBody>
          <a:bodyPr rtlCol="0"/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Вы – руководитель отдела Х.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Вашему отделу поручен важный проект. Он должен быть выполнен силами Ваших подчиненных. Первый кандидат на участие в проекте – опытный сотрудник, с высоким уровнем </a:t>
            </a:r>
            <a:r>
              <a:rPr lang="ru-RU" sz="2800" dirty="0" err="1">
                <a:solidFill>
                  <a:schemeClr val="tx1"/>
                </a:solidFill>
              </a:rPr>
              <a:t>самомотивации</a:t>
            </a:r>
            <a:r>
              <a:rPr lang="ru-RU" sz="2800" dirty="0">
                <a:solidFill>
                  <a:schemeClr val="tx1"/>
                </a:solidFill>
              </a:rPr>
              <a:t>, не раз выполнявший подобные задачи. Второй – сотрудник, хорошо зарекомендовавший себя в работе, но который не имеет подобного опыта. Третий – сотрудник на испытательном сроке, с отличным релевантным образованием, который стремится закрепиться в компании и зарекомендовать себя. У Вас нет возможности самому участвовать в проекте, Вы можете только осуществить промежуточный и итоговый контроль.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Кому Вы поручите проект? Почему?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ид снизу на заснеженные горы">
            <a:extLst>
              <a:ext uri="{FF2B5EF4-FFF2-40B4-BE49-F238E27FC236}">
                <a16:creationId xmlns:a16="http://schemas.microsoft.com/office/drawing/2014/main" id="{199D014F-A091-4AB5-A7DE-AB7239BAF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53" y="144000"/>
            <a:ext cx="2596347" cy="827315"/>
          </a:xfrm>
        </p:spPr>
        <p:txBody>
          <a:bodyPr rtlCol="0"/>
          <a:lstStyle/>
          <a:p>
            <a:pPr algn="l" rtl="0"/>
            <a:r>
              <a:rPr lang="ru-RU" sz="3600" dirty="0" smtClean="0"/>
              <a:t>Задание 2</a:t>
            </a:r>
            <a:endParaRPr lang="ru-RU" sz="36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53" y="971314"/>
            <a:ext cx="11606572" cy="5647199"/>
          </a:xfrm>
        </p:spPr>
        <p:txBody>
          <a:bodyPr rtlCol="0"/>
          <a:lstStyle/>
          <a:p>
            <a:pPr algn="l"/>
            <a:r>
              <a:rPr lang="ru-RU" sz="2000" dirty="0"/>
              <a:t>Вы - руководитель проекта по внедрению программного обеспечения в известной консалтинговой компании. Заказчик проекта важен для вашей организации, и вы стараетесь ему угодить, однако его требования меняются очень часто, и иногда вам кажется, что «он сам не знает, чего хочет». Кроме того, вам никогда раньше не доводилось внедрять именно эту программу, и ее приходится изучать по ходу дела. Вы обладаете определенными методиками внедрения, но постоянно их адаптируете в соответствии с требованиями ситуации.</a:t>
            </a:r>
          </a:p>
          <a:p>
            <a:pPr algn="l"/>
            <a:r>
              <a:rPr lang="ru-RU" sz="2000" dirty="0"/>
              <a:t>Вы работаете со своей проектной командой в другом городе и вынуждены жить всей группой в арендуемой квартире. Вы проводите вместе практически двадцать четыре часа в сутки. Но вам кажется, что имидж серьезного и жесткого руководителя требует от вас, чтобы вы немного дистанцировались от своей команды. Вы ездите на работу и с работы на такси, в то время как остальные члены команды добираются на автобусе. В столовой во время обеда вы садитесь отдельно. В нерабочее время вы стараетесь не обсуждать с подчиненными бытовые и семейные проблемы. Всем своим видом вы демонстрируете важность выполняемой задачи и ваш особый статус в проекте.</a:t>
            </a:r>
          </a:p>
          <a:p>
            <a:pPr algn="l"/>
            <a:r>
              <a:rPr lang="ru-RU" sz="2000" dirty="0"/>
              <a:t>Когда в очередной раз вы начинаете требовать от членов проектной команды «поработать сверхурочно», чтобы вовремя «закрыть» этап проекта и получить оплату от заказчика, двое из трех ваших подчиненных не сговариваясь кладут на ваш стол заявления об увольнении.</a:t>
            </a:r>
          </a:p>
          <a:p>
            <a:pPr algn="l"/>
            <a:r>
              <a:rPr lang="ru-RU" sz="2000" dirty="0" smtClean="0"/>
              <a:t>Как </a:t>
            </a:r>
            <a:r>
              <a:rPr lang="ru-RU" sz="2000" dirty="0"/>
              <a:t>проявились лидерские функции в поведении менеджера? Какая ориентация лидера - на производственную задачу или на подчиненных - преобладает?</a:t>
            </a:r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ид с высоты птичьего полета на безлюдные снежные вершины">
            <a:extLst>
              <a:ext uri="{FF2B5EF4-FFF2-40B4-BE49-F238E27FC236}">
                <a16:creationId xmlns:a16="http://schemas.microsoft.com/office/drawing/2014/main" id="{D2F0B21B-60AF-4BFF-AB00-273F16E62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8760" y="818605"/>
            <a:ext cx="11807955" cy="5503793"/>
          </a:xfrm>
        </p:spPr>
        <p:txBody>
          <a:bodyPr rtlCol="0"/>
          <a:lstStyle/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1. Коммуникации – важнейшая составная часть деятельности менеджеров.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2. Успех коммуникации зависит от того, насколько внимательно собеседники слушают друг друга.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3. Наличие обратной связи делает процесс коммуникации двусторонним.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4. Коммуникации, осуществляемые с помощью технических средств и информационных технологий, наиболее значимы для изучения организационного поведения.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5. Выбор носителя информации в процессе коммуникации не зависит от характера управленческих проблем.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6. Чтобы уточнить мнение собеседника, следует задавать ему как можно больше вопросов.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7. Наличие обратной связи – важное условие коммуникаций.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8. Межличностные коммуникации во многом зависят от социокультурной среды, в которой они осуществляются.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9. В формальной группе не могут возникнуть неформальные коммуникации.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10. В процессе общения невербальные сигналы собеседников должны способствовать усилению речи.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11. Если подчиненные зависят от руководства, то восходящий поток информации может оказаться блокированным. Осознающий свою зависимость работник, получив неприятную для руководителя информацию, может не передать ее ему.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12. Чтобы сократить время коммуникации, следует перебить собеседника и прямо сказать ему о дефиците своего времени.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13. Если руководителя захлестывают эмоции, то он может неправильно понять собеседника.</a:t>
            </a:r>
          </a:p>
          <a:p>
            <a:pPr marL="0" indent="0">
              <a:buNone/>
            </a:pPr>
            <a:r>
              <a:rPr lang="ru-RU" sz="1700" b="1" dirty="0">
                <a:solidFill>
                  <a:schemeClr val="tx1"/>
                </a:solidFill>
              </a:rPr>
              <a:t>14. Слухи – это невербальные коммуникации в процессе общения.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0" y="217713"/>
            <a:ext cx="2774406" cy="661853"/>
          </a:xfrm>
        </p:spPr>
        <p:txBody>
          <a:bodyPr rtlCol="0"/>
          <a:lstStyle/>
          <a:p>
            <a:pPr rtl="0"/>
            <a:r>
              <a:rPr lang="ru-RU" sz="3200" dirty="0" smtClean="0"/>
              <a:t>Задание 3</a:t>
            </a:r>
            <a:endParaRPr lang="ru-RU" sz="32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450365_TF44613219" id="{B861F51E-4AFA-4B32-9172-F095F776D64D}" vid="{676431AF-B0C4-4808-8895-3135B0AB25C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9BDB30-709D-4026-8321-5AB8945E7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b0879af-3eba-417a-a55a-ffe6dcd6ca77"/>
    <ds:schemaRef ds:uri="http://purl.org/dc/dcmitype/"/>
    <ds:schemaRef ds:uri="http://www.w3.org/XML/1998/namespace"/>
    <ds:schemaRef ds:uri="http://schemas.microsoft.com/sharepoint/v3"/>
    <ds:schemaRef ds:uri="6dc4bcd6-49db-4c07-9060-8acfc67cef9f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снежным ландшафтом</Template>
  <TotalTime>0</TotalTime>
  <Words>597</Words>
  <Application>Microsoft Office PowerPoint</Application>
  <PresentationFormat>Широкоэкранный</PresentationFormat>
  <Paragraphs>32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Rockwell</vt:lpstr>
      <vt:lpstr>Times New Roman</vt:lpstr>
      <vt:lpstr>Тема Office</vt:lpstr>
      <vt:lpstr>Практические задания по теме «Развитие компетенций менеджера проекта»</vt:lpstr>
      <vt:lpstr>Задание 1</vt:lpstr>
      <vt:lpstr>Задание 2</vt:lpstr>
      <vt:lpstr>Задание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2021-03-31T10:38:31Z</dcterms:created>
  <dcterms:modified xsi:type="dcterms:W3CDTF">2021-03-31T11:06:39Z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